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9" r:id="rId2"/>
    <p:sldId id="261" r:id="rId3"/>
    <p:sldId id="263" r:id="rId4"/>
    <p:sldId id="262" r:id="rId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DA9DD"/>
    <a:srgbClr val="4267B2"/>
    <a:srgbClr val="FEF3D4"/>
    <a:srgbClr val="F8E08E"/>
    <a:srgbClr val="E8303B"/>
    <a:srgbClr val="383333"/>
    <a:srgbClr val="C26E68"/>
    <a:srgbClr val="0099D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3012" autoAdjust="0"/>
  </p:normalViewPr>
  <p:slideViewPr>
    <p:cSldViewPr snapToGrid="0" snapToObjects="1">
      <p:cViewPr varScale="1">
        <p:scale>
          <a:sx n="55" d="100"/>
          <a:sy n="55" d="100"/>
        </p:scale>
        <p:origin x="65" y="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Impact of LYNX</a:t>
            </a:r>
            <a:r>
              <a:rPr lang="en-US" sz="1600" baseline="0" dirty="0"/>
              <a:t> on </a:t>
            </a:r>
            <a:r>
              <a:rPr lang="en-US" sz="1600" dirty="0"/>
              <a:t>IMB Model Constructs</a:t>
            </a:r>
          </a:p>
        </c:rich>
      </c:tx>
      <c:layout>
        <c:manualLayout>
          <c:xMode val="edge"/>
          <c:yMode val="edge"/>
          <c:x val="0.43982456543576776"/>
          <c:y val="6.8595903960333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Sheet1!$C$13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Sheet1!$B$14:$B$20</c:f>
              <c:strCache>
                <c:ptCount val="7"/>
                <c:pt idx="0">
                  <c:v>Assisted with getting on PrEP</c:v>
                </c:pt>
                <c:pt idx="1">
                  <c:v>Motivated to get on PrEP</c:v>
                </c:pt>
                <c:pt idx="2">
                  <c:v>Assisted with getting tested for HIV</c:v>
                </c:pt>
                <c:pt idx="3">
                  <c:v>Motivated to get tested for HIV</c:v>
                </c:pt>
                <c:pt idx="4">
                  <c:v>Helped understand whether PrEP would be a good fit</c:v>
                </c:pt>
                <c:pt idx="5">
                  <c:v>Helped keep track of sexual partners and types of sex</c:v>
                </c:pt>
                <c:pt idx="6">
                  <c:v>Helped understand risk for getting HIV</c:v>
                </c:pt>
              </c:strCache>
            </c:strRef>
          </c:cat>
          <c:val>
            <c:numRef>
              <c:f>Sheet1!$C$14:$C$20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CD-4DB5-85AF-2D24EFD598F5}"/>
            </c:ext>
          </c:extLst>
        </c:ser>
        <c:ser>
          <c:idx val="1"/>
          <c:order val="1"/>
          <c:tx>
            <c:strRef>
              <c:f>Sheet1!$D$13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Sheet1!$B$14:$B$20</c:f>
              <c:strCache>
                <c:ptCount val="7"/>
                <c:pt idx="0">
                  <c:v>Assisted with getting on PrEP</c:v>
                </c:pt>
                <c:pt idx="1">
                  <c:v>Motivated to get on PrEP</c:v>
                </c:pt>
                <c:pt idx="2">
                  <c:v>Assisted with getting tested for HIV</c:v>
                </c:pt>
                <c:pt idx="3">
                  <c:v>Motivated to get tested for HIV</c:v>
                </c:pt>
                <c:pt idx="4">
                  <c:v>Helped understand whether PrEP would be a good fit</c:v>
                </c:pt>
                <c:pt idx="5">
                  <c:v>Helped keep track of sexual partners and types of sex</c:v>
                </c:pt>
                <c:pt idx="6">
                  <c:v>Helped understand risk for getting HIV</c:v>
                </c:pt>
              </c:strCache>
            </c:strRef>
          </c:cat>
          <c:val>
            <c:numRef>
              <c:f>Sheet1!$D$14:$D$20</c:f>
              <c:numCache>
                <c:formatCode>General</c:formatCode>
                <c:ptCount val="7"/>
                <c:pt idx="0">
                  <c:v>0.14300000000000004</c:v>
                </c:pt>
                <c:pt idx="1">
                  <c:v>0.14300000000000004</c:v>
                </c:pt>
                <c:pt idx="2">
                  <c:v>7.0100000000000023E-2</c:v>
                </c:pt>
                <c:pt idx="3">
                  <c:v>7.1000000000000021E-2</c:v>
                </c:pt>
                <c:pt idx="4">
                  <c:v>7.1000000000000021E-2</c:v>
                </c:pt>
                <c:pt idx="5">
                  <c:v>7.1000000000000021E-2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CD-4DB5-85AF-2D24EFD598F5}"/>
            </c:ext>
          </c:extLst>
        </c:ser>
        <c:ser>
          <c:idx val="2"/>
          <c:order val="2"/>
          <c:tx>
            <c:strRef>
              <c:f>Sheet1!$E$13</c:f>
              <c:strCache>
                <c:ptCount val="1"/>
                <c:pt idx="0">
                  <c:v>Neither Agree/Disagree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Sheet1!$B$14:$B$20</c:f>
              <c:strCache>
                <c:ptCount val="7"/>
                <c:pt idx="0">
                  <c:v>Assisted with getting on PrEP</c:v>
                </c:pt>
                <c:pt idx="1">
                  <c:v>Motivated to get on PrEP</c:v>
                </c:pt>
                <c:pt idx="2">
                  <c:v>Assisted with getting tested for HIV</c:v>
                </c:pt>
                <c:pt idx="3">
                  <c:v>Motivated to get tested for HIV</c:v>
                </c:pt>
                <c:pt idx="4">
                  <c:v>Helped understand whether PrEP would be a good fit</c:v>
                </c:pt>
                <c:pt idx="5">
                  <c:v>Helped keep track of sexual partners and types of sex</c:v>
                </c:pt>
                <c:pt idx="6">
                  <c:v>Helped understand risk for getting HIV</c:v>
                </c:pt>
              </c:strCache>
            </c:strRef>
          </c:cat>
          <c:val>
            <c:numRef>
              <c:f>Sheet1!$E$14:$E$20</c:f>
              <c:numCache>
                <c:formatCode>General</c:formatCode>
                <c:ptCount val="7"/>
                <c:pt idx="0">
                  <c:v>0.3570000000000001</c:v>
                </c:pt>
                <c:pt idx="1">
                  <c:v>0.21400000000000005</c:v>
                </c:pt>
                <c:pt idx="2">
                  <c:v>0.21400000000000005</c:v>
                </c:pt>
                <c:pt idx="3">
                  <c:v>0.14300000000000004</c:v>
                </c:pt>
                <c:pt idx="4">
                  <c:v>0.14300000000000004</c:v>
                </c:pt>
                <c:pt idx="5">
                  <c:v>0</c:v>
                </c:pt>
                <c:pt idx="6">
                  <c:v>0.28600000000000009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CD-4DB5-85AF-2D24EFD598F5}"/>
            </c:ext>
          </c:extLst>
        </c:ser>
        <c:ser>
          <c:idx val="3"/>
          <c:order val="3"/>
          <c:tx>
            <c:strRef>
              <c:f>Sheet1!$F$13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Sheet1!$B$14:$B$20</c:f>
              <c:strCache>
                <c:ptCount val="7"/>
                <c:pt idx="0">
                  <c:v>Assisted with getting on PrEP</c:v>
                </c:pt>
                <c:pt idx="1">
                  <c:v>Motivated to get on PrEP</c:v>
                </c:pt>
                <c:pt idx="2">
                  <c:v>Assisted with getting tested for HIV</c:v>
                </c:pt>
                <c:pt idx="3">
                  <c:v>Motivated to get tested for HIV</c:v>
                </c:pt>
                <c:pt idx="4">
                  <c:v>Helped understand whether PrEP would be a good fit</c:v>
                </c:pt>
                <c:pt idx="5">
                  <c:v>Helped keep track of sexual partners and types of sex</c:v>
                </c:pt>
                <c:pt idx="6">
                  <c:v>Helped understand risk for getting HIV</c:v>
                </c:pt>
              </c:strCache>
            </c:strRef>
          </c:cat>
          <c:val>
            <c:numRef>
              <c:f>Sheet1!$F$14:$F$20</c:f>
              <c:numCache>
                <c:formatCode>General</c:formatCode>
                <c:ptCount val="7"/>
                <c:pt idx="0">
                  <c:v>0.28600000000000009</c:v>
                </c:pt>
                <c:pt idx="1">
                  <c:v>0.42900000000000016</c:v>
                </c:pt>
                <c:pt idx="2">
                  <c:v>0.5</c:v>
                </c:pt>
                <c:pt idx="3">
                  <c:v>0.64300000000000024</c:v>
                </c:pt>
                <c:pt idx="4">
                  <c:v>0.57099999999999995</c:v>
                </c:pt>
                <c:pt idx="5">
                  <c:v>0.5</c:v>
                </c:pt>
                <c:pt idx="6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CD-4DB5-85AF-2D24EFD598F5}"/>
            </c:ext>
          </c:extLst>
        </c:ser>
        <c:ser>
          <c:idx val="4"/>
          <c:order val="4"/>
          <c:tx>
            <c:strRef>
              <c:f>Sheet1!$G$13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Sheet1!$B$14:$B$20</c:f>
              <c:strCache>
                <c:ptCount val="7"/>
                <c:pt idx="0">
                  <c:v>Assisted with getting on PrEP</c:v>
                </c:pt>
                <c:pt idx="1">
                  <c:v>Motivated to get on PrEP</c:v>
                </c:pt>
                <c:pt idx="2">
                  <c:v>Assisted with getting tested for HIV</c:v>
                </c:pt>
                <c:pt idx="3">
                  <c:v>Motivated to get tested for HIV</c:v>
                </c:pt>
                <c:pt idx="4">
                  <c:v>Helped understand whether PrEP would be a good fit</c:v>
                </c:pt>
                <c:pt idx="5">
                  <c:v>Helped keep track of sexual partners and types of sex</c:v>
                </c:pt>
                <c:pt idx="6">
                  <c:v>Helped understand risk for getting HIV</c:v>
                </c:pt>
              </c:strCache>
            </c:strRef>
          </c:cat>
          <c:val>
            <c:numRef>
              <c:f>Sheet1!$G$14:$G$20</c:f>
              <c:numCache>
                <c:formatCode>General</c:formatCode>
                <c:ptCount val="7"/>
                <c:pt idx="0">
                  <c:v>0.21400000000000005</c:v>
                </c:pt>
                <c:pt idx="1">
                  <c:v>0.21400000000000005</c:v>
                </c:pt>
                <c:pt idx="2">
                  <c:v>0.21400000000000005</c:v>
                </c:pt>
                <c:pt idx="3">
                  <c:v>0.14300000000000004</c:v>
                </c:pt>
                <c:pt idx="4">
                  <c:v>0.21400000000000005</c:v>
                </c:pt>
                <c:pt idx="5">
                  <c:v>0.42900000000000016</c:v>
                </c:pt>
                <c:pt idx="6">
                  <c:v>0.14300000000000004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CD-4DB5-85AF-2D24EFD5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890432"/>
        <c:axId val="117974144"/>
      </c:barChart>
      <c:catAx>
        <c:axId val="11789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74144"/>
        <c:crosses val="autoZero"/>
        <c:auto val="1"/>
        <c:lblAlgn val="ctr"/>
        <c:lblOffset val="100"/>
        <c:noMultiLvlLbl val="0"/>
      </c:catAx>
      <c:valAx>
        <c:axId val="11797414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9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87554502203073"/>
          <c:y val="0.85029382812405063"/>
          <c:w val="0.66706775781485561"/>
          <c:h val="9.8259243905699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0.23956</cdr:y>
    </cdr:from>
    <cdr:to>
      <cdr:x>0.3723</cdr:x>
      <cdr:y>0.49273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BA07A4EC-8FF5-4C79-9014-F4E3BC2B4825}"/>
            </a:ext>
          </a:extLst>
        </cdr:cNvPr>
        <cdr:cNvSpPr/>
      </cdr:nvSpPr>
      <cdr:spPr>
        <a:xfrm xmlns:a="http://schemas.openxmlformats.org/drawingml/2006/main">
          <a:off x="0" y="709651"/>
          <a:ext cx="4130541" cy="7499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24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pPr/>
              <a:t>24/07/2019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27D87-C69E-4750-99E8-AEF1F7B2D10C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EB5A7-8307-4A38-9544-DCD78FAF0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9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EB5A7-8307-4A38-9544-DCD78FAF0B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0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8292" y="93169"/>
            <a:ext cx="9521072" cy="11620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</a:rPr>
              <a:t>Developing a Novel Mobile App to Support HIV Testing and </a:t>
            </a:r>
            <a:r>
              <a:rPr lang="en-US" sz="2400" dirty="0" err="1">
                <a:solidFill>
                  <a:srgbClr val="0070C0"/>
                </a:solidFill>
              </a:rPr>
              <a:t>PrEP</a:t>
            </a:r>
            <a:r>
              <a:rPr lang="en-US" sz="2400" dirty="0">
                <a:solidFill>
                  <a:srgbClr val="0070C0"/>
                </a:solidFill>
              </a:rPr>
              <a:t> Uptake Among Young MSM: The LYNX Study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9095" y="1848612"/>
            <a:ext cx="9206649" cy="1896972"/>
          </a:xfrm>
        </p:spPr>
        <p:txBody>
          <a:bodyPr>
            <a:normAutofit/>
          </a:bodyPr>
          <a:lstStyle/>
          <a:p>
            <a:r>
              <a:rPr lang="en-GB" b="1" dirty="0"/>
              <a:t>Background &amp; Methods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Young men who have sex with men (YMSM) have high HIV/STI incidence and low uptake of HIV/STI testing and </a:t>
            </a:r>
            <a:r>
              <a:rPr lang="en-US" dirty="0" err="1"/>
              <a:t>PrEP</a:t>
            </a:r>
            <a:r>
              <a:rPr lang="en-US" dirty="0"/>
              <a:t> in the US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Mobile health apps are a promising approach to increase engagement of youth in HIV prevention.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As part of the ATN </a:t>
            </a:r>
            <a:r>
              <a:rPr lang="en-US" dirty="0" err="1"/>
              <a:t>iTech</a:t>
            </a:r>
            <a:r>
              <a:rPr lang="en-US" dirty="0"/>
              <a:t> U19, we developed and tailored the LYNX app to increase HIV/STI testing and </a:t>
            </a:r>
            <a:r>
              <a:rPr lang="en-US" dirty="0" err="1"/>
              <a:t>PrEP</a:t>
            </a:r>
            <a:r>
              <a:rPr lang="en-US" dirty="0"/>
              <a:t> uptake through iterative focus groups and evaluated its acceptability and feasibility through an open pilot among YMSM aged 15-24 in Chicago and Tampa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0" y="6173628"/>
            <a:ext cx="1858748" cy="593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6" y="273053"/>
            <a:ext cx="1523007" cy="982167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 noGrp="1"/>
          </p:cNvSpPr>
          <p:nvPr>
            <p:ph idx="1"/>
          </p:nvPr>
        </p:nvSpPr>
        <p:spPr>
          <a:xfrm>
            <a:off x="1923393" y="1169876"/>
            <a:ext cx="9662160" cy="650449"/>
          </a:xfrm>
          <a:prstGeom prst="rect">
            <a:avLst/>
          </a:prstGeom>
        </p:spPr>
        <p:txBody>
          <a:bodyPr vert="horz" lIns="0" tIns="148915" rIns="297829" bIns="148915" rtlCol="0" anchor="t">
            <a:noAutofit/>
          </a:bodyPr>
          <a:lstStyle/>
          <a:p>
            <a:pPr marL="0" indent="0">
              <a:buNone/>
            </a:pPr>
            <a:r>
              <a:rPr lang="en-US" sz="1050" dirty="0"/>
              <a:t>Authors: </a:t>
            </a:r>
            <a:r>
              <a:rPr lang="en-US" sz="1050" u="sng" dirty="0"/>
              <a:t>Albert Liu</a:t>
            </a:r>
            <a:r>
              <a:rPr lang="en-US" sz="1050" dirty="0"/>
              <a:t>, Kenneth Coleman, Janie Vinson, Ryan Muench, Kelly </a:t>
            </a:r>
            <a:r>
              <a:rPr lang="en-US" sz="1050" dirty="0" err="1"/>
              <a:t>Bojan</a:t>
            </a:r>
            <a:r>
              <a:rPr lang="en-US" sz="1050" dirty="0"/>
              <a:t>, Pedro Alonso Serrano, Temitope Oyedele, </a:t>
            </a:r>
            <a:r>
              <a:rPr lang="en-US" sz="1050" dirty="0" err="1"/>
              <a:t>Amayvis</a:t>
            </a:r>
            <a:r>
              <a:rPr lang="en-US" sz="1050" dirty="0"/>
              <a:t> Garcia, Elizabeth Enrique-Bruce, Patricia Emmanuel, Jeb Jones, Kate Muessig, Casey Horvitz, Shelby Mullin, Jessica Roberts, Susan Buchbinder, Patrick Sullivan, Lisa </a:t>
            </a:r>
            <a:r>
              <a:rPr lang="en-US" sz="1050" dirty="0" err="1"/>
              <a:t>Hightow</a:t>
            </a:r>
            <a:r>
              <a:rPr lang="en-US" sz="1050" dirty="0"/>
              <a:t>-Weidman, Hyman Scott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12801"/>
              </p:ext>
            </p:extLst>
          </p:nvPr>
        </p:nvGraphicFramePr>
        <p:xfrm>
          <a:off x="230723" y="3745584"/>
          <a:ext cx="9105022" cy="2133600"/>
        </p:xfrm>
        <a:graphic>
          <a:graphicData uri="http://schemas.openxmlformats.org/drawingml/2006/table">
            <a:tbl>
              <a:tblPr bandRow="1"/>
              <a:tblGrid>
                <a:gridCol w="1030757">
                  <a:extLst>
                    <a:ext uri="{9D8B030D-6E8A-4147-A177-3AD203B41FA5}">
                      <a16:colId xmlns:a16="http://schemas.microsoft.com/office/drawing/2014/main" val="1890916354"/>
                    </a:ext>
                  </a:extLst>
                </a:gridCol>
                <a:gridCol w="2490997">
                  <a:extLst>
                    <a:ext uri="{9D8B030D-6E8A-4147-A177-3AD203B41FA5}">
                      <a16:colId xmlns:a16="http://schemas.microsoft.com/office/drawing/2014/main" val="3063276147"/>
                    </a:ext>
                  </a:extLst>
                </a:gridCol>
                <a:gridCol w="2372625">
                  <a:extLst>
                    <a:ext uri="{9D8B030D-6E8A-4147-A177-3AD203B41FA5}">
                      <a16:colId xmlns:a16="http://schemas.microsoft.com/office/drawing/2014/main" val="2442569933"/>
                    </a:ext>
                  </a:extLst>
                </a:gridCol>
                <a:gridCol w="3210643">
                  <a:extLst>
                    <a:ext uri="{9D8B030D-6E8A-4147-A177-3AD203B41FA5}">
                      <a16:colId xmlns:a16="http://schemas.microsoft.com/office/drawing/2014/main" val="2828813256"/>
                    </a:ext>
                  </a:extLst>
                </a:gridCol>
              </a:tblGrid>
              <a:tr h="111850"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LYNX components to increase HIV/STI testing and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uptake according to IMB model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96558"/>
                  </a:ext>
                </a:extLst>
              </a:tr>
              <a:tr h="1055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Information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Motivation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Behavioral Skills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607008"/>
                  </a:ext>
                </a:extLst>
              </a:tr>
              <a:tr h="42239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Increase HIV/STI testing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Personalized HIV risk assessment (Sex Pro)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Sexual history diary and partner tracking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Testing reminders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HIV/STI testing diary and Sex Pro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Home-based HIV/STI testing options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and instructions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GPS-based testing site and linkage to HIV care information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74002"/>
                  </a:ext>
                </a:extLst>
              </a:tr>
              <a:tr h="42239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Increase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uptake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educational materials 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Roadmap on how to get on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Testimonials of peers on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Impact of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on Sex Pro score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Links to youth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clinics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Tips for insurance/access issues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●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Chat feature to assist 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PrEP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navigation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513607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30282DB-AE6A-1140-8FCF-C8C2F611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034" y="1759891"/>
            <a:ext cx="24384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5895" y="527028"/>
            <a:ext cx="9521072" cy="47421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srgbClr val="0070C0"/>
                </a:solidFill>
              </a:rPr>
              <a:t>LYNX Focus Groups (N=30)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9097" y="1537527"/>
            <a:ext cx="3371138" cy="4528736"/>
          </a:xfrm>
        </p:spPr>
        <p:txBody>
          <a:bodyPr>
            <a:normAutofit fontScale="70000" lnSpcReduction="20000"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3000" dirty="0"/>
              <a:t>30 YMSM participated in 2 focus groups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3000" dirty="0"/>
              <a:t>Mean age 20, 43% Latino, 43% Black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3000" dirty="0"/>
              <a:t>App was well-received, especially the sexual diary 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3000" dirty="0"/>
              <a:t>Recommendations</a:t>
            </a:r>
          </a:p>
          <a:p>
            <a:pPr marL="574675" lvl="1" indent="-292100">
              <a:buFont typeface="Arial" panose="020B0604020202020204" pitchFamily="34" charset="0"/>
              <a:buChar char="•"/>
            </a:pPr>
            <a:r>
              <a:rPr lang="en-US" sz="2700" dirty="0" err="1"/>
              <a:t>SexPro</a:t>
            </a:r>
            <a:r>
              <a:rPr lang="en-US" sz="2700" dirty="0"/>
              <a:t>: suggested better explanation of scores</a:t>
            </a:r>
          </a:p>
          <a:p>
            <a:pPr marL="574675" lvl="1" indent="-292100">
              <a:buFont typeface="Arial" panose="020B0604020202020204" pitchFamily="34" charset="0"/>
              <a:buChar char="•"/>
            </a:pPr>
            <a:r>
              <a:rPr lang="en-US" sz="2700" dirty="0"/>
              <a:t>Interest in gamification and data feedback</a:t>
            </a:r>
          </a:p>
          <a:p>
            <a:pPr marL="574675" lvl="1" indent="-292100">
              <a:buFont typeface="Arial" panose="020B0604020202020204" pitchFamily="34" charset="0"/>
              <a:buChar char="•"/>
            </a:pPr>
            <a:r>
              <a:rPr lang="en-US" sz="2700" dirty="0"/>
              <a:t>Make the goal of LYNX clearer during app onboarding</a:t>
            </a:r>
          </a:p>
          <a:p>
            <a:pPr marL="574675" lvl="1" indent="-2921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0" y="6173628"/>
            <a:ext cx="1858748" cy="593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6" y="273053"/>
            <a:ext cx="1523007" cy="982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6E4D4-162B-9C43-A724-E2229FD2B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623" y="1703620"/>
            <a:ext cx="2161021" cy="3759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A286F-6A9E-7E49-9A83-D975E1CDF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151" y="1697039"/>
            <a:ext cx="2157239" cy="37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EA8C05-F72D-9940-A8B5-03121A6A8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851" y="1703620"/>
            <a:ext cx="2157238" cy="3752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84380E-AEF9-5749-862C-77AB8DB65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924" y="1716776"/>
            <a:ext cx="2153458" cy="374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7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AFTLynxOnboarding.mp4">
            <a:hlinkClick r:id="" action="ppaction://media"/>
            <a:extLst>
              <a:ext uri="{FF2B5EF4-FFF2-40B4-BE49-F238E27FC236}">
                <a16:creationId xmlns:a16="http://schemas.microsoft.com/office/drawing/2014/main" id="{D440CB8D-A829-7A41-8AA5-AD1DA3463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5895" y="366596"/>
            <a:ext cx="9521072" cy="47421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srgbClr val="0070C0"/>
                </a:solidFill>
              </a:rPr>
              <a:t>2 month LYNX Open Pilot (N=15)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31288" y="1114672"/>
            <a:ext cx="11661851" cy="2392547"/>
          </a:xfrm>
        </p:spPr>
        <p:txBody>
          <a:bodyPr>
            <a:noAutofit/>
          </a:bodyPr>
          <a:lstStyle/>
          <a:p>
            <a:pPr marL="282575" indent="-2825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93% </a:t>
            </a:r>
            <a:r>
              <a:rPr lang="en-US" sz="2000" dirty="0">
                <a:solidFill>
                  <a:prstClr val="black"/>
                </a:solidFill>
              </a:rPr>
              <a:t>used app ≥ 2 times (</a:t>
            </a:r>
            <a:r>
              <a:rPr lang="en-US" sz="2000" b="1" dirty="0">
                <a:solidFill>
                  <a:srgbClr val="C00000"/>
                </a:solidFill>
              </a:rPr>
              <a:t>Median 7 sessions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  <a:p>
            <a:pPr marL="282575" lvl="0" indent="-282575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Median # features accessed: </a:t>
            </a:r>
            <a:r>
              <a:rPr lang="en-US" sz="2000" b="1" dirty="0">
                <a:solidFill>
                  <a:srgbClr val="C00000"/>
                </a:solidFill>
              </a:rPr>
              <a:t>12/16 </a:t>
            </a:r>
          </a:p>
          <a:p>
            <a:pPr marL="282575" lvl="0" indent="-282575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App was useful </a:t>
            </a:r>
            <a:r>
              <a:rPr lang="en-US" sz="2000" b="1" dirty="0">
                <a:solidFill>
                  <a:srgbClr val="C00000"/>
                </a:solidFill>
              </a:rPr>
              <a:t>78% Agree</a:t>
            </a:r>
          </a:p>
          <a:p>
            <a:pPr marL="282575" lvl="0" indent="-282575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Overall satisfied: </a:t>
            </a:r>
            <a:r>
              <a:rPr lang="en-US" sz="2000" b="1" dirty="0">
                <a:solidFill>
                  <a:srgbClr val="C00000"/>
                </a:solidFill>
              </a:rPr>
              <a:t>85% Agree</a:t>
            </a:r>
          </a:p>
          <a:p>
            <a:pPr marL="282575" lvl="0" indent="-282575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Median SUS Score: </a:t>
            </a:r>
            <a:r>
              <a:rPr lang="en-US" sz="2000" b="1" dirty="0">
                <a:solidFill>
                  <a:srgbClr val="C00000"/>
                </a:solidFill>
              </a:rPr>
              <a:t>71 (good range)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0" y="6173628"/>
            <a:ext cx="1858748" cy="593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5" y="35944"/>
            <a:ext cx="1523007" cy="982167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726058"/>
              </p:ext>
            </p:extLst>
          </p:nvPr>
        </p:nvGraphicFramePr>
        <p:xfrm>
          <a:off x="283577" y="3072939"/>
          <a:ext cx="11094735" cy="2962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506317" y="1128965"/>
            <a:ext cx="3545586" cy="1823762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u="sng" dirty="0">
                <a:solidFill>
                  <a:schemeClr val="tx1"/>
                </a:solidFill>
              </a:rPr>
              <a:t>Most helpful components of app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PrEP</a:t>
            </a:r>
            <a:r>
              <a:rPr lang="en-US" sz="1800" dirty="0">
                <a:solidFill>
                  <a:schemeClr val="tx1"/>
                </a:solidFill>
              </a:rPr>
              <a:t> info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Ordering test kits/supplies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Locator to find testing/</a:t>
            </a:r>
            <a:r>
              <a:rPr lang="en-US" sz="1800" dirty="0" err="1">
                <a:solidFill>
                  <a:schemeClr val="tx1"/>
                </a:solidFill>
              </a:rPr>
              <a:t>PrEP</a:t>
            </a:r>
            <a:r>
              <a:rPr lang="en-US" sz="1800" dirty="0">
                <a:solidFill>
                  <a:schemeClr val="tx1"/>
                </a:solidFill>
              </a:rPr>
              <a:t> site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Sexual diary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Reminders for HIV testing</a:t>
            </a:r>
          </a:p>
          <a:p>
            <a:endParaRPr lang="en-US" sz="1600" dirty="0"/>
          </a:p>
          <a:p>
            <a:endParaRPr lang="en-US" sz="1600" u="sng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27F7D32-461E-470F-B708-0C6DFCF3534F}"/>
              </a:ext>
            </a:extLst>
          </p:cNvPr>
          <p:cNvSpPr txBox="1">
            <a:spLocks/>
          </p:cNvSpPr>
          <p:nvPr/>
        </p:nvSpPr>
        <p:spPr>
          <a:xfrm>
            <a:off x="9299472" y="822785"/>
            <a:ext cx="2576190" cy="2392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solidFill>
                  <a:schemeClr val="tx1"/>
                </a:solidFill>
              </a:rPr>
              <a:t>Conclusions</a:t>
            </a:r>
          </a:p>
          <a:p>
            <a:pPr marL="471488" indent="-4714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LYNX feasible and acceptable</a:t>
            </a:r>
          </a:p>
          <a:p>
            <a:pPr marL="471488" indent="-471488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tx1"/>
                </a:solidFill>
              </a:rPr>
              <a:t>Next steps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pilot RCT &amp;  comparative effectiveness RCT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uiExpand="1" build="p" animBg="1"/>
      <p:bldP spid="11" grpId="0"/>
    </p:bld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18769</TotalTime>
  <Words>428</Words>
  <Application>Microsoft Office PowerPoint</Application>
  <PresentationFormat>Widescreen</PresentationFormat>
  <Paragraphs>51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Franklin Gothic Book</vt:lpstr>
      <vt:lpstr>Raleway</vt:lpstr>
      <vt:lpstr>AIDS 2016_Template</vt:lpstr>
      <vt:lpstr>Developing a Novel Mobile App to Support HIV Testing and PrEP Uptake Among Young MSM: The LYNX Study</vt:lpstr>
      <vt:lpstr>LYNX Focus Groups (N=30)</vt:lpstr>
      <vt:lpstr>PowerPoint Presentation</vt:lpstr>
      <vt:lpstr>2 month LYNX Open Pilot (N=15)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Albert Liu</cp:lastModifiedBy>
  <cp:revision>65</cp:revision>
  <cp:lastPrinted>2017-01-16T15:31:13Z</cp:lastPrinted>
  <dcterms:created xsi:type="dcterms:W3CDTF">2017-01-13T09:09:35Z</dcterms:created>
  <dcterms:modified xsi:type="dcterms:W3CDTF">2019-07-24T15:54:54Z</dcterms:modified>
</cp:coreProperties>
</file>